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02"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99"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00" autoAdjust="0"/>
  </p:normalViewPr>
  <p:slideViewPr>
    <p:cSldViewPr>
      <p:cViewPr varScale="1">
        <p:scale>
          <a:sx n="110" d="100"/>
          <a:sy n="110" d="100"/>
        </p:scale>
        <p:origin x="-1644" y="-8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EC1550FA-D5C5-465A-AD8F-47F76637A3EE}" type="datetimeFigureOut">
              <a:rPr lang="en-US"/>
              <a:pPr>
                <a:defRPr/>
              </a:pPr>
              <a:t>6/18/2015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C73B966E-8DB4-4972-BDBF-F577942CDDBA}" type="slidenum">
              <a:rPr lang="en-US"/>
              <a:pPr>
                <a:defRPr/>
              </a:pPr>
              <a:t>‹#›</a:t>
            </a:fld>
            <a:endParaRPr lang="en-US"/>
          </a:p>
        </p:txBody>
      </p:sp>
    </p:spTree>
    <p:extLst>
      <p:ext uri="{BB962C8B-B14F-4D97-AF65-F5344CB8AC3E}">
        <p14:creationId xmlns:p14="http://schemas.microsoft.com/office/powerpoint/2010/main" val="164503884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extLst>
      <p:ext uri="{BB962C8B-B14F-4D97-AF65-F5344CB8AC3E}">
        <p14:creationId xmlns:p14="http://schemas.microsoft.com/office/powerpoint/2010/main" val="282169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11</a:t>
            </a:fld>
            <a:endParaRPr lang="en-US"/>
          </a:p>
        </p:txBody>
      </p:sp>
    </p:spTree>
    <p:extLst>
      <p:ext uri="{BB962C8B-B14F-4D97-AF65-F5344CB8AC3E}">
        <p14:creationId xmlns:p14="http://schemas.microsoft.com/office/powerpoint/2010/main" val="37024309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extLst>
      <p:ext uri="{BB962C8B-B14F-4D97-AF65-F5344CB8AC3E}">
        <p14:creationId xmlns:p14="http://schemas.microsoft.com/office/powerpoint/2010/main" val="1096287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13</a:t>
            </a:fld>
            <a:endParaRPr lang="en-US"/>
          </a:p>
        </p:txBody>
      </p:sp>
    </p:spTree>
    <p:extLst>
      <p:ext uri="{BB962C8B-B14F-4D97-AF65-F5344CB8AC3E}">
        <p14:creationId xmlns:p14="http://schemas.microsoft.com/office/powerpoint/2010/main" val="3808927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14</a:t>
            </a:fld>
            <a:endParaRPr lang="en-US"/>
          </a:p>
        </p:txBody>
      </p:sp>
    </p:spTree>
    <p:extLst>
      <p:ext uri="{BB962C8B-B14F-4D97-AF65-F5344CB8AC3E}">
        <p14:creationId xmlns:p14="http://schemas.microsoft.com/office/powerpoint/2010/main" val="478736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15</a:t>
            </a:fld>
            <a:endParaRPr lang="en-US"/>
          </a:p>
        </p:txBody>
      </p:sp>
    </p:spTree>
    <p:extLst>
      <p:ext uri="{BB962C8B-B14F-4D97-AF65-F5344CB8AC3E}">
        <p14:creationId xmlns:p14="http://schemas.microsoft.com/office/powerpoint/2010/main" val="2332995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16</a:t>
            </a:fld>
            <a:endParaRPr lang="en-US"/>
          </a:p>
        </p:txBody>
      </p:sp>
    </p:spTree>
    <p:extLst>
      <p:ext uri="{BB962C8B-B14F-4D97-AF65-F5344CB8AC3E}">
        <p14:creationId xmlns:p14="http://schemas.microsoft.com/office/powerpoint/2010/main" val="24535387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17</a:t>
            </a:fld>
            <a:endParaRPr lang="en-US"/>
          </a:p>
        </p:txBody>
      </p:sp>
    </p:spTree>
    <p:extLst>
      <p:ext uri="{BB962C8B-B14F-4D97-AF65-F5344CB8AC3E}">
        <p14:creationId xmlns:p14="http://schemas.microsoft.com/office/powerpoint/2010/main" val="7334102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”Father of History,” Herodotus, wrote</a:t>
            </a:r>
            <a:r>
              <a:rPr lang="en-US" baseline="0" dirty="0" smtClean="0"/>
              <a:t> during this period, but in Ionic Greek, which is a dialect related to, but a little different from, Attic Greek. </a:t>
            </a:r>
            <a:endParaRPr lang="en-US" dirty="0"/>
          </a:p>
        </p:txBody>
      </p:sp>
      <p:sp>
        <p:nvSpPr>
          <p:cNvPr id="4" name="Slide Number Placeholder 3"/>
          <p:cNvSpPr>
            <a:spLocks noGrp="1"/>
          </p:cNvSpPr>
          <p:nvPr>
            <p:ph type="sldNum" sz="quarter" idx="10"/>
          </p:nvPr>
        </p:nvSpPr>
        <p:spPr/>
        <p:txBody>
          <a:bodyPr/>
          <a:lstStyle/>
          <a:p>
            <a:fld id="{B2BDC817-3888-46D5-BC47-BBB3EDD982AC}" type="slidenum">
              <a:rPr lang="en-US" smtClean="0"/>
              <a:pPr/>
              <a:t>18</a:t>
            </a:fld>
            <a:endParaRPr lang="en-US"/>
          </a:p>
        </p:txBody>
      </p:sp>
    </p:spTree>
    <p:extLst>
      <p:ext uri="{BB962C8B-B14F-4D97-AF65-F5344CB8AC3E}">
        <p14:creationId xmlns:p14="http://schemas.microsoft.com/office/powerpoint/2010/main" val="10748851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Septuagint derives its name from the Latin </a:t>
            </a:r>
            <a:r>
              <a:rPr lang="en-US" i="1" dirty="0" err="1" smtClean="0"/>
              <a:t>versio</a:t>
            </a:r>
            <a:r>
              <a:rPr lang="en-US" i="1" dirty="0" smtClean="0"/>
              <a:t> </a:t>
            </a:r>
            <a:r>
              <a:rPr lang="en-US" i="1" dirty="0" err="1" smtClean="0"/>
              <a:t>septuaginta</a:t>
            </a:r>
            <a:r>
              <a:rPr lang="en-US" i="1" dirty="0" smtClean="0"/>
              <a:t> </a:t>
            </a:r>
            <a:r>
              <a:rPr lang="en-US" i="1" dirty="0" err="1" smtClean="0"/>
              <a:t>interpretum</a:t>
            </a:r>
            <a:r>
              <a:rPr lang="en-US" dirty="0" smtClean="0"/>
              <a:t>, "translation of the seventy interpreters," (Greek: ἡ </a:t>
            </a:r>
            <a:r>
              <a:rPr lang="en-US" dirty="0" err="1" smtClean="0"/>
              <a:t>μετάφρ</a:t>
            </a:r>
            <a:r>
              <a:rPr lang="en-US" dirty="0" smtClean="0"/>
              <a:t>ασις τῶν ἑβδομήκοντα, hē metáphrasis tōn hebdomēkonta, "translation of the seventy." The Roman numeral LXX (seventy) is commonly used as an abbreviation. </a:t>
            </a:r>
            <a:endParaRPr lang="en-US" dirty="0"/>
          </a:p>
        </p:txBody>
      </p:sp>
      <p:sp>
        <p:nvSpPr>
          <p:cNvPr id="4" name="Slide Number Placeholder 3"/>
          <p:cNvSpPr>
            <a:spLocks noGrp="1"/>
          </p:cNvSpPr>
          <p:nvPr>
            <p:ph type="sldNum" sz="quarter" idx="10"/>
          </p:nvPr>
        </p:nvSpPr>
        <p:spPr/>
        <p:txBody>
          <a:bodyPr/>
          <a:lstStyle/>
          <a:p>
            <a:fld id="{B2BDC817-3888-46D5-BC47-BBB3EDD982AC}" type="slidenum">
              <a:rPr lang="en-US" smtClean="0"/>
              <a:pPr/>
              <a:t>19</a:t>
            </a:fld>
            <a:endParaRPr lang="en-US"/>
          </a:p>
        </p:txBody>
      </p:sp>
    </p:spTree>
    <p:extLst>
      <p:ext uri="{BB962C8B-B14F-4D97-AF65-F5344CB8AC3E}">
        <p14:creationId xmlns:p14="http://schemas.microsoft.com/office/powerpoint/2010/main" val="1074885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extLst>
      <p:ext uri="{BB962C8B-B14F-4D97-AF65-F5344CB8AC3E}">
        <p14:creationId xmlns:p14="http://schemas.microsoft.com/office/powerpoint/2010/main" val="2538089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20</a:t>
            </a:fld>
            <a:endParaRPr lang="en-US"/>
          </a:p>
        </p:txBody>
      </p:sp>
    </p:spTree>
    <p:extLst>
      <p:ext uri="{BB962C8B-B14F-4D97-AF65-F5344CB8AC3E}">
        <p14:creationId xmlns:p14="http://schemas.microsoft.com/office/powerpoint/2010/main" val="6020289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21</a:t>
            </a:fld>
            <a:endParaRPr lang="en-US"/>
          </a:p>
        </p:txBody>
      </p:sp>
    </p:spTree>
    <p:extLst>
      <p:ext uri="{BB962C8B-B14F-4D97-AF65-F5344CB8AC3E}">
        <p14:creationId xmlns:p14="http://schemas.microsoft.com/office/powerpoint/2010/main" val="3028051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extLst>
      <p:ext uri="{BB962C8B-B14F-4D97-AF65-F5344CB8AC3E}">
        <p14:creationId xmlns:p14="http://schemas.microsoft.com/office/powerpoint/2010/main" val="1952466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extLst>
      <p:ext uri="{BB962C8B-B14F-4D97-AF65-F5344CB8AC3E}">
        <p14:creationId xmlns:p14="http://schemas.microsoft.com/office/powerpoint/2010/main" val="2016179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5</a:t>
            </a:fld>
            <a:endParaRPr lang="en-US"/>
          </a:p>
        </p:txBody>
      </p:sp>
    </p:spTree>
    <p:extLst>
      <p:ext uri="{BB962C8B-B14F-4D97-AF65-F5344CB8AC3E}">
        <p14:creationId xmlns:p14="http://schemas.microsoft.com/office/powerpoint/2010/main" val="3778227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extLst>
      <p:ext uri="{BB962C8B-B14F-4D97-AF65-F5344CB8AC3E}">
        <p14:creationId xmlns:p14="http://schemas.microsoft.com/office/powerpoint/2010/main" val="2339003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extLst>
      <p:ext uri="{BB962C8B-B14F-4D97-AF65-F5344CB8AC3E}">
        <p14:creationId xmlns:p14="http://schemas.microsoft.com/office/powerpoint/2010/main" val="3775512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extLst>
      <p:ext uri="{BB962C8B-B14F-4D97-AF65-F5344CB8AC3E}">
        <p14:creationId xmlns:p14="http://schemas.microsoft.com/office/powerpoint/2010/main" val="18268646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extLst>
      <p:ext uri="{BB962C8B-B14F-4D97-AF65-F5344CB8AC3E}">
        <p14:creationId xmlns:p14="http://schemas.microsoft.com/office/powerpoint/2010/main" val="3292024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6776D40-73ED-49BE-B60B-78CE766E9E8E}" type="datetimeFigureOut">
              <a:rPr lang="en-US"/>
              <a:pPr>
                <a:defRPr/>
              </a:pPr>
              <a:t>6/18/2015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C9A6FB-6827-420D-8582-DEB195C5D61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B077458-D6E7-4B74-8664-44570C6B4EE1}" type="datetimeFigureOut">
              <a:rPr lang="en-US"/>
              <a:pPr>
                <a:defRPr/>
              </a:pPr>
              <a:t>6/18/2015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50C81D-E5C2-45CB-A8F6-E88B221DD67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3E4CB40-7772-46EB-BB8C-6E7A8AC61A6A}" type="datetimeFigureOut">
              <a:rPr lang="en-US"/>
              <a:pPr>
                <a:defRPr/>
              </a:pPr>
              <a:t>6/18/2015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615C00-3330-464D-B6E3-E3D2FF62254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73AF3E5-68CE-4160-8799-C701343852A4}" type="datetimeFigureOut">
              <a:rPr lang="en-US"/>
              <a:pPr>
                <a:defRPr/>
              </a:pPr>
              <a:t>6/18/2015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708FA0-B67B-45C4-B2F5-5AFA738FA3B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AF20B2A-DF6F-46AB-8F6A-0F653DD5591E}" type="datetimeFigureOut">
              <a:rPr lang="en-US"/>
              <a:pPr>
                <a:defRPr/>
              </a:pPr>
              <a:t>6/18/2015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EE9A5E-FC03-44EC-A1F6-C9D1188B1A3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A576044-4203-401B-A494-64E0007A56DE}" type="datetimeFigureOut">
              <a:rPr lang="en-US"/>
              <a:pPr>
                <a:defRPr/>
              </a:pPr>
              <a:t>6/18/2015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5F00760-8C86-46CC-B506-3E4C8BC54FD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AF7CE2F-6B98-42A8-8356-B7B778190969}" type="datetimeFigureOut">
              <a:rPr lang="en-US"/>
              <a:pPr>
                <a:defRPr/>
              </a:pPr>
              <a:t>6/18/2015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8289715-0670-4ADF-B39B-FC6B3C8382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35A3DDA-BD9E-4AAB-93B6-E95AF201DE5D}" type="datetimeFigureOut">
              <a:rPr lang="en-US"/>
              <a:pPr>
                <a:defRPr/>
              </a:pPr>
              <a:t>6/18/2015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7336615-035B-4F78-988F-5AD663579D9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E178015-2BF2-4EDE-A8E7-63C435AFC23E}" type="datetimeFigureOut">
              <a:rPr lang="en-US"/>
              <a:pPr>
                <a:defRPr/>
              </a:pPr>
              <a:t>6/18/2015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C1FB088-FBEE-4C55-91B8-9D1B762E9A0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00ED166-9B13-4AA4-8479-FB2B215CE051}" type="datetimeFigureOut">
              <a:rPr lang="en-US"/>
              <a:pPr>
                <a:defRPr/>
              </a:pPr>
              <a:t>6/18/2015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1D4C592-7DAE-4777-B52A-559EB409A4C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2408465-A9F6-42F6-A961-E36106DB81FD}" type="datetimeFigureOut">
              <a:rPr lang="en-US"/>
              <a:pPr>
                <a:defRPr/>
              </a:pPr>
              <a:t>6/18/2015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EDEF7C2-EB85-4077-A3F8-CD0855BEEB4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46C6943-3628-4AAE-9A53-7099CB26DCD8}" type="datetimeFigureOut">
              <a:rPr lang="en-US"/>
              <a:pPr>
                <a:defRPr/>
              </a:pPr>
              <a:t>6/18/2015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443BB244-D578-4F34-80CB-09C9B5B5B58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major@lsu.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dcc.dickinson.edu/greek-core-lis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Greek </a:t>
            </a:r>
            <a:endParaRPr lang="en-US"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1524000" y="4419600"/>
            <a:ext cx="6400800" cy="1752600"/>
          </a:xfrm>
        </p:spPr>
        <p:txBody>
          <a:bodyPr>
            <a:normAutofit/>
          </a:bodyPr>
          <a:lstStyle/>
          <a:p>
            <a:r>
              <a:rPr lang="en-US" dirty="0" smtClean="0">
                <a:solidFill>
                  <a:schemeClr val="bg1"/>
                </a:solidFill>
                <a:latin typeface="Times New Roman" pitchFamily="18" charset="0"/>
                <a:cs typeface="Times New Roman" pitchFamily="18" charset="0"/>
              </a:rPr>
              <a:t>2015 </a:t>
            </a:r>
            <a:r>
              <a:rPr lang="en-US" dirty="0" smtClean="0">
                <a:solidFill>
                  <a:schemeClr val="bg1"/>
                </a:solidFill>
                <a:latin typeface="Times New Roman" pitchFamily="18" charset="0"/>
                <a:cs typeface="Times New Roman" pitchFamily="18" charset="0"/>
              </a:rPr>
              <a:t>edition</a:t>
            </a:r>
          </a:p>
          <a:p>
            <a:r>
              <a:rPr lang="en-US" dirty="0" smtClean="0">
                <a:solidFill>
                  <a:schemeClr val="bg1"/>
                </a:solidFill>
                <a:latin typeface="Times New Roman" pitchFamily="18" charset="0"/>
                <a:cs typeface="Times New Roman" pitchFamily="18" charset="0"/>
              </a:rPr>
              <a:t>Wilfred E. Major</a:t>
            </a:r>
          </a:p>
          <a:p>
            <a:r>
              <a:rPr lang="en-US" dirty="0" smtClean="0">
                <a:solidFill>
                  <a:schemeClr val="bg1"/>
                </a:solidFill>
                <a:latin typeface="Times New Roman" pitchFamily="18" charset="0"/>
                <a:cs typeface="Times New Roman" pitchFamily="18" charset="0"/>
                <a:hlinkClick r:id="rId3"/>
              </a:rPr>
              <a:t>wmajor@lsu.edu</a:t>
            </a:r>
            <a:r>
              <a:rPr lang="en-US" dirty="0" smtClean="0">
                <a:solidFill>
                  <a:schemeClr val="bg1"/>
                </a:solidFill>
                <a:latin typeface="Times New Roman" pitchFamily="18" charset="0"/>
                <a:cs typeface="Times New Roman" pitchFamily="18" charset="0"/>
              </a:rPr>
              <a: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22219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The 50% and 80% levels are common leveling points in vocabulary usage and the numbers for these levels in English are average compared to many other languages (although the complete vocabulary of English is much larger than for most languages).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Greek, by contrast, uses a much small vocabulary.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It takes only about 65 words to make up 50% of Classical Greek texts.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It takes fewer than 1,100 words to make up 80% of these texts.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The DCC list at a little less than 500 makes up somewhere around two-thirds.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The DCC list is designed to serve as the high frequency core vocabulary list for all intermediate readers of Classical Greek.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As new readers are developed for the DCC and elsewhere, they will provide running vocabulary for words, but assume you already know the words in the Core.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By the end of AGE, you will have the entire DCC Core Greek vocabulary list. Thus, you should be ready for intermediate-level reading at that point.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The New Testament (NT) list works on similar principles.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Each unit includes high-frequency vocabulary items from the NT. By the end, it includes every vocabulary item that occurs 30+ times in the NT.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Two intermediate reading editions of the NT make use of this same list: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Richard J. Goodrich and Albert L. </a:t>
            </a:r>
            <a:r>
              <a:rPr lang="en-US" sz="2400" dirty="0" err="1" smtClean="0">
                <a:solidFill>
                  <a:schemeClr val="bg1"/>
                </a:solidFill>
                <a:latin typeface="Times New Roman" pitchFamily="18" charset="0"/>
                <a:cs typeface="Times New Roman" pitchFamily="18" charset="0"/>
              </a:rPr>
              <a:t>Lukaszewski</a:t>
            </a:r>
            <a:r>
              <a:rPr lang="en-US" sz="2400" dirty="0" smtClean="0">
                <a:solidFill>
                  <a:schemeClr val="bg1"/>
                </a:solidFill>
                <a:latin typeface="Times New Roman" pitchFamily="18" charset="0"/>
                <a:cs typeface="Times New Roman" pitchFamily="18" charset="0"/>
              </a:rPr>
              <a:t>, </a:t>
            </a:r>
            <a:r>
              <a:rPr lang="en-US" sz="2400" i="1" dirty="0" smtClean="0">
                <a:solidFill>
                  <a:schemeClr val="bg1"/>
                </a:solidFill>
                <a:latin typeface="Times New Roman" pitchFamily="18" charset="0"/>
                <a:cs typeface="Times New Roman" pitchFamily="18" charset="0"/>
              </a:rPr>
              <a:t>A Reader’s Greek New Testament</a:t>
            </a:r>
            <a:r>
              <a:rPr lang="en-US" sz="2400" dirty="0" smtClean="0">
                <a:solidFill>
                  <a:schemeClr val="bg1"/>
                </a:solidFill>
                <a:latin typeface="Times New Roman" pitchFamily="18" charset="0"/>
                <a:cs typeface="Times New Roman" pitchFamily="18" charset="0"/>
              </a:rPr>
              <a:t>, rev. ed.  (Grand Rapids, MI: </a:t>
            </a:r>
            <a:r>
              <a:rPr lang="en-US" sz="2400" dirty="0" err="1" smtClean="0">
                <a:solidFill>
                  <a:schemeClr val="bg1"/>
                </a:solidFill>
                <a:latin typeface="Times New Roman" pitchFamily="18" charset="0"/>
                <a:cs typeface="Times New Roman" pitchFamily="18" charset="0"/>
              </a:rPr>
              <a:t>Zondervan</a:t>
            </a:r>
            <a:r>
              <a:rPr lang="en-US" sz="2400" dirty="0" smtClean="0">
                <a:solidFill>
                  <a:schemeClr val="bg1"/>
                </a:solidFill>
                <a:latin typeface="Times New Roman" pitchFamily="18" charset="0"/>
                <a:cs typeface="Times New Roman" pitchFamily="18" charset="0"/>
              </a:rPr>
              <a:t>, 2007), ISBN 978-0310-273783.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Barclay M. Newman, </a:t>
            </a:r>
            <a:r>
              <a:rPr lang="en-US" sz="2400" i="1" dirty="0" smtClean="0">
                <a:solidFill>
                  <a:schemeClr val="bg1"/>
                </a:solidFill>
                <a:latin typeface="Times New Roman" pitchFamily="18" charset="0"/>
                <a:cs typeface="Times New Roman" pitchFamily="18" charset="0"/>
              </a:rPr>
              <a:t>The UBS Greek New Testament: A Reader’s Edition</a:t>
            </a:r>
            <a:r>
              <a:rPr lang="en-US" sz="2400" dirty="0" smtClean="0">
                <a:solidFill>
                  <a:schemeClr val="bg1"/>
                </a:solidFill>
                <a:latin typeface="Times New Roman" pitchFamily="18" charset="0"/>
                <a:cs typeface="Times New Roman" pitchFamily="18" charset="0"/>
              </a:rPr>
              <a:t> (Peabody, MA: Hendrickson, 2007), ISBN 978-1598562859.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Both include this list of words occurring 30+ times in the back, and then provide running vocabulary for all other words on each page.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By the end of AGE, you will have the complete 30+ vocabulary list and thus be prepared to use either of these readers.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Note: The AGE vocabulary lists do not include the proper names of people or places, even when, statistically, such names are frequent enough for inclusion.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Running vocabulary lists for the readings in AGE include any words that have not appeared in the AGE vocabulary lists up to that point. Vocabulary which is part of the Core Vocabulary by that point will not be glossed.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Font typeface="Arial" pitchFamily="34" charset="0"/>
              <a:buChar char="–"/>
              <a:defRPr/>
            </a:pPr>
            <a:r>
              <a:rPr lang="en-US" sz="2800" dirty="0" smtClean="0">
                <a:solidFill>
                  <a:schemeClr val="bg1"/>
                </a:solidFill>
                <a:latin typeface="Times New Roman" pitchFamily="18" charset="0"/>
                <a:cs typeface="Times New Roman" pitchFamily="18" charset="0"/>
              </a:rPr>
              <a:t>The organization of AGE by Part of Speech</a:t>
            </a:r>
          </a:p>
          <a:p>
            <a:pPr fontAlgn="auto">
              <a:spcAft>
                <a:spcPts val="0"/>
              </a:spcAft>
              <a:buFont typeface="Arial" pitchFamily="34" charset="0"/>
              <a:buChar char="–"/>
              <a:defRPr/>
            </a:pPr>
            <a:r>
              <a:rPr lang="en-US" sz="2800" dirty="0" smtClean="0">
                <a:solidFill>
                  <a:schemeClr val="bg1"/>
                </a:solidFill>
                <a:latin typeface="Times New Roman" pitchFamily="18" charset="0"/>
                <a:cs typeface="Times New Roman" pitchFamily="18" charset="0"/>
              </a:rPr>
              <a:t>The method and purpose of the vocabulary lists </a:t>
            </a:r>
          </a:p>
          <a:p>
            <a:pPr fontAlgn="auto">
              <a:spcAft>
                <a:spcPts val="0"/>
              </a:spcAft>
              <a:buFont typeface="Arial" pitchFamily="34" charset="0"/>
              <a:buChar char="–"/>
              <a:defRPr/>
            </a:pPr>
            <a:r>
              <a:rPr lang="en-US" dirty="0" smtClean="0">
                <a:solidFill>
                  <a:srgbClr val="FFFF00"/>
                </a:solidFill>
                <a:latin typeface="Times New Roman" pitchFamily="18" charset="0"/>
                <a:cs typeface="Times New Roman" pitchFamily="18" charset="0"/>
              </a:rPr>
              <a:t>The method and purpose of the readings. </a:t>
            </a:r>
          </a:p>
          <a:p>
            <a:pPr lvl="1"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Each unit of AGE includes three readings: </a:t>
            </a:r>
          </a:p>
          <a:p>
            <a:pPr lvl="2"/>
            <a:r>
              <a:rPr lang="en-US" dirty="0" smtClean="0">
                <a:solidFill>
                  <a:schemeClr val="bg1"/>
                </a:solidFill>
                <a:latin typeface="Times New Roman" pitchFamily="18" charset="0"/>
                <a:cs typeface="Times New Roman" pitchFamily="18" charset="0"/>
              </a:rPr>
              <a:t>readings from </a:t>
            </a:r>
            <a:r>
              <a:rPr lang="en-US" b="1" dirty="0" smtClean="0">
                <a:solidFill>
                  <a:srgbClr val="FFFF00"/>
                </a:solidFill>
                <a:latin typeface="Times New Roman" pitchFamily="18" charset="0"/>
                <a:cs typeface="Times New Roman" pitchFamily="18" charset="0"/>
              </a:rPr>
              <a:t>Classical Greek</a:t>
            </a:r>
            <a:endParaRPr lang="en-US" dirty="0" smtClean="0">
              <a:solidFill>
                <a:schemeClr val="bg1"/>
              </a:solidFill>
              <a:latin typeface="Times New Roman" pitchFamily="18" charset="0"/>
              <a:cs typeface="Times New Roman" pitchFamily="18" charset="0"/>
            </a:endParaRPr>
          </a:p>
          <a:p>
            <a:pPr lvl="2"/>
            <a:r>
              <a:rPr lang="en-US" dirty="0" smtClean="0">
                <a:solidFill>
                  <a:schemeClr val="bg1"/>
                </a:solidFill>
                <a:latin typeface="Times New Roman" pitchFamily="18" charset="0"/>
                <a:cs typeface="Times New Roman" pitchFamily="18" charset="0"/>
              </a:rPr>
              <a:t>readings in Greek from </a:t>
            </a:r>
            <a:r>
              <a:rPr lang="en-US" b="1" dirty="0" smtClean="0">
                <a:solidFill>
                  <a:srgbClr val="FFFF00"/>
                </a:solidFill>
                <a:latin typeface="Times New Roman" pitchFamily="18" charset="0"/>
                <a:cs typeface="Times New Roman" pitchFamily="18" charset="0"/>
              </a:rPr>
              <a:t>Biblical</a:t>
            </a:r>
            <a:r>
              <a:rPr lang="en-US" dirty="0" smtClean="0">
                <a:solidFill>
                  <a:srgbClr val="FFFF00"/>
                </a:solidFill>
                <a:latin typeface="Times New Roman" pitchFamily="18" charset="0"/>
                <a:cs typeface="Times New Roman" pitchFamily="18" charset="0"/>
              </a:rPr>
              <a:t> texts</a:t>
            </a:r>
            <a:r>
              <a:rPr lang="en-US" dirty="0" smtClean="0">
                <a:solidFill>
                  <a:schemeClr val="bg1"/>
                </a:solidFill>
                <a:latin typeface="Times New Roman" pitchFamily="18" charset="0"/>
                <a:cs typeface="Times New Roman" pitchFamily="18" charset="0"/>
              </a:rPr>
              <a:t>.  </a:t>
            </a:r>
            <a:endParaRPr lang="en-US" sz="4000"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pPr marL="0" indent="0">
              <a:lnSpc>
                <a:spcPct val="120000"/>
              </a:lnSpc>
              <a:buNone/>
            </a:pPr>
            <a:r>
              <a:rPr lang="en-US" sz="2800" b="1" dirty="0" smtClean="0">
                <a:solidFill>
                  <a:srgbClr val="FFFF00"/>
                </a:solidFill>
                <a:latin typeface="Times New Roman" pitchFamily="18" charset="0"/>
                <a:cs typeface="Times New Roman" pitchFamily="18" charset="0"/>
              </a:rPr>
              <a:t>Classical Greek </a:t>
            </a:r>
            <a:r>
              <a:rPr lang="en-US" sz="2800" dirty="0" smtClean="0">
                <a:solidFill>
                  <a:schemeClr val="bg1"/>
                </a:solidFill>
                <a:latin typeface="Times New Roman" pitchFamily="18" charset="0"/>
                <a:cs typeface="Times New Roman" pitchFamily="18" charset="0"/>
              </a:rPr>
              <a:t>strictly speaking refers to writings from the city of </a:t>
            </a:r>
            <a:r>
              <a:rPr lang="en-US" sz="2800" b="1" dirty="0" smtClean="0">
                <a:solidFill>
                  <a:srgbClr val="FFFF00"/>
                </a:solidFill>
                <a:latin typeface="Times New Roman" pitchFamily="18" charset="0"/>
                <a:cs typeface="Times New Roman" pitchFamily="18" charset="0"/>
              </a:rPr>
              <a:t>Athens</a:t>
            </a:r>
            <a:r>
              <a:rPr lang="en-US" sz="2800" dirty="0" smtClean="0">
                <a:solidFill>
                  <a:schemeClr val="bg1"/>
                </a:solidFill>
                <a:latin typeface="Times New Roman" pitchFamily="18" charset="0"/>
                <a:cs typeface="Times New Roman" pitchFamily="18" charset="0"/>
              </a:rPr>
              <a:t> during the fifth and fourth centuries B.C. These writings include: </a:t>
            </a:r>
          </a:p>
          <a:p>
            <a:pPr>
              <a:lnSpc>
                <a:spcPct val="120000"/>
              </a:lnSpc>
            </a:pPr>
            <a:r>
              <a:rPr lang="en-US" sz="2600" dirty="0" smtClean="0">
                <a:solidFill>
                  <a:schemeClr val="bg1"/>
                </a:solidFill>
                <a:latin typeface="Times New Roman" pitchFamily="18" charset="0"/>
                <a:cs typeface="Times New Roman" pitchFamily="18" charset="0"/>
              </a:rPr>
              <a:t>Scripts of the world’s first plays, both comedies and tragedies (Aeschylus, Sophocles, Euripides, Aristophanes). </a:t>
            </a:r>
          </a:p>
          <a:p>
            <a:pPr>
              <a:lnSpc>
                <a:spcPct val="120000"/>
              </a:lnSpc>
            </a:pPr>
            <a:r>
              <a:rPr lang="en-US" sz="2600" dirty="0" smtClean="0">
                <a:solidFill>
                  <a:schemeClr val="bg1"/>
                </a:solidFill>
                <a:latin typeface="Times New Roman" pitchFamily="18" charset="0"/>
                <a:cs typeface="Times New Roman" pitchFamily="18" charset="0"/>
              </a:rPr>
              <a:t>Some of the earliest writings about history (Thucydides, Xenophon).*  </a:t>
            </a:r>
          </a:p>
          <a:p>
            <a:pPr>
              <a:lnSpc>
                <a:spcPct val="120000"/>
              </a:lnSpc>
            </a:pPr>
            <a:r>
              <a:rPr lang="en-US" sz="2600" dirty="0" smtClean="0">
                <a:solidFill>
                  <a:schemeClr val="bg1"/>
                </a:solidFill>
                <a:latin typeface="Times New Roman" pitchFamily="18" charset="0"/>
                <a:cs typeface="Times New Roman" pitchFamily="18" charset="0"/>
              </a:rPr>
              <a:t>The earliest complete writings of philosophy (Socrates, Plato, Aristotle). </a:t>
            </a:r>
          </a:p>
          <a:p>
            <a:pPr>
              <a:lnSpc>
                <a:spcPct val="120000"/>
              </a:lnSpc>
            </a:pPr>
            <a:r>
              <a:rPr lang="en-US" sz="2600" dirty="0" smtClean="0">
                <a:solidFill>
                  <a:schemeClr val="bg1"/>
                </a:solidFill>
                <a:latin typeface="Times New Roman" pitchFamily="18" charset="0"/>
                <a:cs typeface="Times New Roman" pitchFamily="18" charset="0"/>
              </a:rPr>
              <a:t>Important legal and political writings, as well as the earliest biographies, essays, literary letters, and historical fiction (Xenophon, the canonical orators). </a:t>
            </a:r>
          </a:p>
          <a:p>
            <a:pPr marL="0" indent="0">
              <a:lnSpc>
                <a:spcPct val="120000"/>
              </a:lnSpc>
              <a:buNone/>
            </a:pPr>
            <a:endParaRPr lang="en-US" sz="3100" dirty="0" smtClean="0">
              <a:solidFill>
                <a:schemeClr val="bg1"/>
              </a:solidFill>
              <a:latin typeface="Times New Roman" pitchFamily="18" charset="0"/>
              <a:cs typeface="Times New Roman" pitchFamily="18" charset="0"/>
            </a:endParaRPr>
          </a:p>
          <a:p>
            <a:pPr marL="0" indent="0">
              <a:lnSpc>
                <a:spcPct val="120000"/>
              </a:lnSpc>
              <a:buNone/>
            </a:pPr>
            <a:r>
              <a:rPr lang="en-US" sz="2800" dirty="0" smtClean="0">
                <a:solidFill>
                  <a:schemeClr val="bg1"/>
                </a:solidFill>
                <a:latin typeface="Times New Roman" pitchFamily="18" charset="0"/>
                <a:cs typeface="Times New Roman" pitchFamily="18" charset="0"/>
              </a:rPr>
              <a:t>The readings in this course in </a:t>
            </a:r>
            <a:r>
              <a:rPr lang="en-US" sz="2800" b="1" dirty="0" smtClean="0">
                <a:solidFill>
                  <a:srgbClr val="FFFF00"/>
                </a:solidFill>
                <a:latin typeface="Times New Roman" pitchFamily="18" charset="0"/>
                <a:cs typeface="Times New Roman" pitchFamily="18" charset="0"/>
              </a:rPr>
              <a:t>Classical Greek </a:t>
            </a:r>
            <a:r>
              <a:rPr lang="en-US" sz="2800" dirty="0" smtClean="0">
                <a:solidFill>
                  <a:schemeClr val="bg1"/>
                </a:solidFill>
                <a:latin typeface="Times New Roman" pitchFamily="18" charset="0"/>
                <a:cs typeface="Times New Roman" pitchFamily="18" charset="0"/>
              </a:rPr>
              <a:t>draw primarily from the above writings. </a:t>
            </a:r>
          </a:p>
        </p:txBody>
      </p:sp>
    </p:spTree>
    <p:extLst>
      <p:ext uri="{BB962C8B-B14F-4D97-AF65-F5344CB8AC3E}">
        <p14:creationId xmlns:p14="http://schemas.microsoft.com/office/powerpoint/2010/main" val="4063341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a:p>
        </p:txBody>
      </p:sp>
      <p:sp>
        <p:nvSpPr>
          <p:cNvPr id="3" name="Content Placeholder 2"/>
          <p:cNvSpPr>
            <a:spLocks noGrp="1"/>
          </p:cNvSpPr>
          <p:nvPr>
            <p:ph idx="1"/>
          </p:nvPr>
        </p:nvSpPr>
        <p:spPr>
          <a:xfrm>
            <a:off x="457200" y="1600200"/>
            <a:ext cx="8229600" cy="4953000"/>
          </a:xfrm>
        </p:spPr>
        <p:txBody>
          <a:bodyPr>
            <a:noAutofit/>
          </a:bodyPr>
          <a:lstStyle/>
          <a:p>
            <a:r>
              <a:rPr lang="en-US" sz="2800" dirty="0" smtClean="0">
                <a:solidFill>
                  <a:schemeClr val="bg1"/>
                </a:solidFill>
                <a:latin typeface="Times New Roman" pitchFamily="18" charset="0"/>
                <a:cs typeface="Times New Roman" pitchFamily="18" charset="0"/>
              </a:rPr>
              <a:t>Recall that </a:t>
            </a:r>
            <a:r>
              <a:rPr lang="en-US" sz="2800" dirty="0" smtClean="0">
                <a:solidFill>
                  <a:srgbClr val="FFFF00"/>
                </a:solidFill>
                <a:latin typeface="Times New Roman" pitchFamily="18" charset="0"/>
                <a:cs typeface="Times New Roman" pitchFamily="18" charset="0"/>
              </a:rPr>
              <a:t>Attic</a:t>
            </a:r>
            <a:r>
              <a:rPr lang="en-US" sz="2800" dirty="0" smtClean="0">
                <a:solidFill>
                  <a:schemeClr val="bg1"/>
                </a:solidFill>
                <a:latin typeface="Times New Roman" pitchFamily="18" charset="0"/>
                <a:cs typeface="Times New Roman" pitchFamily="18" charset="0"/>
              </a:rPr>
              <a:t>/</a:t>
            </a:r>
            <a:r>
              <a:rPr lang="en-US" sz="2800" dirty="0" smtClean="0">
                <a:solidFill>
                  <a:srgbClr val="FFFF00"/>
                </a:solidFill>
                <a:latin typeface="Times New Roman" pitchFamily="18" charset="0"/>
                <a:cs typeface="Times New Roman" pitchFamily="18" charset="0"/>
              </a:rPr>
              <a:t>Classical</a:t>
            </a:r>
            <a:r>
              <a:rPr lang="en-US" sz="2800" dirty="0" smtClean="0">
                <a:solidFill>
                  <a:schemeClr val="bg1"/>
                </a:solidFill>
                <a:latin typeface="Times New Roman" pitchFamily="18" charset="0"/>
                <a:cs typeface="Times New Roman" pitchFamily="18" charset="0"/>
              </a:rPr>
              <a:t> Greek became the basis for </a:t>
            </a:r>
            <a:r>
              <a:rPr lang="en-US" sz="2800" b="1" i="1" dirty="0" err="1" smtClean="0">
                <a:solidFill>
                  <a:srgbClr val="FFFF00"/>
                </a:solidFill>
                <a:latin typeface="Times New Roman" pitchFamily="18" charset="0"/>
                <a:cs typeface="Times New Roman" pitchFamily="18" charset="0"/>
              </a:rPr>
              <a:t>koine</a:t>
            </a:r>
            <a:r>
              <a:rPr lang="en-US" sz="2800" dirty="0" smtClean="0">
                <a:solidFill>
                  <a:srgbClr val="FFFF00"/>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Greek. </a:t>
            </a:r>
          </a:p>
          <a:p>
            <a:r>
              <a:rPr lang="en-US" sz="2400" dirty="0" smtClean="0">
                <a:solidFill>
                  <a:schemeClr val="bg1"/>
                </a:solidFill>
                <a:latin typeface="Times New Roman" pitchFamily="18" charset="0"/>
                <a:cs typeface="Times New Roman" pitchFamily="18" charset="0"/>
              </a:rPr>
              <a:t>The most famous writing in </a:t>
            </a:r>
            <a:r>
              <a:rPr lang="en-US" sz="2400" b="1" i="1" dirty="0" err="1" smtClean="0">
                <a:solidFill>
                  <a:srgbClr val="FFFF00"/>
                </a:solidFill>
                <a:latin typeface="Times New Roman" pitchFamily="18" charset="0"/>
                <a:cs typeface="Times New Roman" pitchFamily="18" charset="0"/>
              </a:rPr>
              <a:t>koine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Greek is the New Testament. </a:t>
            </a:r>
          </a:p>
          <a:p>
            <a:r>
              <a:rPr lang="en-US" sz="2400" dirty="0" smtClean="0">
                <a:solidFill>
                  <a:schemeClr val="bg1"/>
                </a:solidFill>
                <a:latin typeface="Times New Roman" pitchFamily="18" charset="0"/>
                <a:cs typeface="Times New Roman" pitchFamily="18" charset="0"/>
              </a:rPr>
              <a:t>The Hebrew Bible was translated into </a:t>
            </a:r>
            <a:r>
              <a:rPr lang="en-US" sz="2400" b="1" i="1" dirty="0" err="1" smtClean="0">
                <a:solidFill>
                  <a:srgbClr val="FFFF00"/>
                </a:solidFill>
                <a:latin typeface="Times New Roman" pitchFamily="18" charset="0"/>
                <a:cs typeface="Times New Roman" pitchFamily="18" charset="0"/>
              </a:rPr>
              <a:t>koine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Greek in the second century B.C., and this version of the Old Testament, called the Septuagint (abbreviated LXX), was the one known to early Christians. </a:t>
            </a:r>
          </a:p>
          <a:p>
            <a:r>
              <a:rPr lang="en-US" sz="2400" dirty="0" smtClean="0">
                <a:solidFill>
                  <a:schemeClr val="bg1"/>
                </a:solidFill>
                <a:latin typeface="Times New Roman" pitchFamily="18" charset="0"/>
                <a:cs typeface="Times New Roman" pitchFamily="18" charset="0"/>
              </a:rPr>
              <a:t>Other writings from this period related to the Bible were also written in </a:t>
            </a:r>
            <a:r>
              <a:rPr lang="en-US" sz="2400" b="1" i="1" dirty="0" err="1" smtClean="0">
                <a:solidFill>
                  <a:srgbClr val="FFFF00"/>
                </a:solidFill>
                <a:latin typeface="Times New Roman" pitchFamily="18" charset="0"/>
                <a:cs typeface="Times New Roman" pitchFamily="18" charset="0"/>
              </a:rPr>
              <a:t>koine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Greek. </a:t>
            </a:r>
          </a:p>
          <a:p>
            <a:r>
              <a:rPr lang="en-US" sz="2400" dirty="0" smtClean="0">
                <a:solidFill>
                  <a:schemeClr val="bg1"/>
                </a:solidFill>
                <a:latin typeface="Times New Roman" pitchFamily="18" charset="0"/>
                <a:cs typeface="Times New Roman" pitchFamily="18" charset="0"/>
              </a:rPr>
              <a:t>The Biblical readings in this course draw from New Testament, the Septuagint, and related ancient writings. </a:t>
            </a:r>
          </a:p>
          <a:p>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561036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Font typeface="Arial" pitchFamily="34" charset="0"/>
              <a:buChar char="•"/>
              <a:defRPr/>
            </a:pPr>
            <a:r>
              <a:rPr lang="en-US" b="1" dirty="0" smtClean="0">
                <a:solidFill>
                  <a:srgbClr val="FFFF00"/>
                </a:solidFill>
                <a:latin typeface="Times New Roman" pitchFamily="18" charset="0"/>
                <a:cs typeface="Times New Roman" pitchFamily="18" charset="0"/>
              </a:rPr>
              <a:t>This class </a:t>
            </a:r>
            <a:endParaRPr lang="en-US" dirty="0" smtClean="0">
              <a:solidFill>
                <a:schemeClr val="bg1"/>
              </a:solidFill>
              <a:latin typeface="Times New Roman" pitchFamily="18" charset="0"/>
              <a:cs typeface="Times New Roman" pitchFamily="18" charset="0"/>
            </a:endParaRPr>
          </a:p>
          <a:p>
            <a:pPr lvl="1"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You have learned the Greek alphabet and other components of the Greek writing system.</a:t>
            </a:r>
          </a:p>
          <a:p>
            <a:pPr lvl="1"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This slide show offers an overview of </a:t>
            </a:r>
            <a:r>
              <a:rPr lang="en-US" i="1" dirty="0" smtClean="0">
                <a:solidFill>
                  <a:schemeClr val="bg1"/>
                </a:solidFill>
                <a:latin typeface="Times New Roman" pitchFamily="18" charset="0"/>
                <a:cs typeface="Times New Roman" pitchFamily="18" charset="0"/>
              </a:rPr>
              <a:t>Ancient Greek for Everyone</a:t>
            </a:r>
            <a:r>
              <a:rPr lang="en-US" dirty="0" smtClean="0">
                <a:solidFill>
                  <a:schemeClr val="bg1"/>
                </a:solidFill>
                <a:latin typeface="Times New Roman" pitchFamily="18" charset="0"/>
                <a:cs typeface="Times New Roman" pitchFamily="18" charset="0"/>
              </a:rPr>
              <a:t> (AGE), the digital textbook resource for this class. It surveys: </a:t>
            </a:r>
          </a:p>
          <a:p>
            <a:pPr lvl="2"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The organization of AGE by Part of Speech </a:t>
            </a:r>
          </a:p>
          <a:p>
            <a:pPr lvl="2"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The method and purpose of the vocabulary lists </a:t>
            </a:r>
          </a:p>
          <a:p>
            <a:pPr lvl="2"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The method and purpose of the readings. </a:t>
            </a: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Font typeface="Arial" pitchFamily="34" charset="0"/>
              <a:buChar char="–"/>
              <a:defRPr/>
            </a:pPr>
            <a:r>
              <a:rPr lang="en-US" sz="2800" dirty="0" smtClean="0">
                <a:solidFill>
                  <a:schemeClr val="bg1"/>
                </a:solidFill>
                <a:latin typeface="Times New Roman" pitchFamily="18" charset="0"/>
                <a:cs typeface="Times New Roman" pitchFamily="18" charset="0"/>
              </a:rPr>
              <a:t>The organization of AGE by Part of Speech</a:t>
            </a:r>
          </a:p>
          <a:p>
            <a:pPr fontAlgn="auto">
              <a:spcAft>
                <a:spcPts val="0"/>
              </a:spcAft>
              <a:buFont typeface="Arial" pitchFamily="34" charset="0"/>
              <a:buChar char="–"/>
              <a:defRPr/>
            </a:pPr>
            <a:r>
              <a:rPr lang="en-US" sz="2800" dirty="0" smtClean="0">
                <a:solidFill>
                  <a:schemeClr val="bg1"/>
                </a:solidFill>
                <a:latin typeface="Times New Roman" pitchFamily="18" charset="0"/>
                <a:cs typeface="Times New Roman" pitchFamily="18" charset="0"/>
              </a:rPr>
              <a:t>The method and purpose of the vocabulary lists </a:t>
            </a:r>
          </a:p>
          <a:p>
            <a:pPr fontAlgn="auto">
              <a:spcAft>
                <a:spcPts val="0"/>
              </a:spcAft>
              <a:buFont typeface="Arial" pitchFamily="34" charset="0"/>
              <a:buChar char="–"/>
              <a:defRPr/>
            </a:pPr>
            <a:r>
              <a:rPr lang="en-US" dirty="0" smtClean="0">
                <a:solidFill>
                  <a:srgbClr val="FFFF00"/>
                </a:solidFill>
                <a:latin typeface="Times New Roman" pitchFamily="18" charset="0"/>
                <a:cs typeface="Times New Roman" pitchFamily="18" charset="0"/>
              </a:rPr>
              <a:t>The method and purpose of the readings.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The readings are chosen in part because they use the grammatical topic of a particular unit, and because they are famous or interesting. </a:t>
            </a:r>
          </a:p>
          <a:p>
            <a:pPr lvl="1"/>
            <a:r>
              <a:rPr lang="en-US" sz="2400" dirty="0" smtClean="0">
                <a:solidFill>
                  <a:schemeClr val="bg1"/>
                </a:solidFill>
                <a:latin typeface="Times New Roman" pitchFamily="18" charset="0"/>
                <a:cs typeface="Times New Roman" pitchFamily="18" charset="0"/>
              </a:rPr>
              <a:t>The readings from </a:t>
            </a:r>
            <a:r>
              <a:rPr lang="en-US" sz="2400" b="1" dirty="0" smtClean="0">
                <a:solidFill>
                  <a:srgbClr val="FFFF00"/>
                </a:solidFill>
                <a:latin typeface="Times New Roman" pitchFamily="18" charset="0"/>
                <a:cs typeface="Times New Roman" pitchFamily="18" charset="0"/>
              </a:rPr>
              <a:t>Classical </a:t>
            </a:r>
            <a:r>
              <a:rPr lang="en-US" sz="2400" dirty="0" smtClean="0">
                <a:solidFill>
                  <a:schemeClr val="bg1"/>
                </a:solidFill>
                <a:latin typeface="Times New Roman" pitchFamily="18" charset="0"/>
                <a:cs typeface="Times New Roman" pitchFamily="18" charset="0"/>
              </a:rPr>
              <a:t>and </a:t>
            </a:r>
            <a:r>
              <a:rPr lang="en-US" sz="2400" b="1" dirty="0" smtClean="0">
                <a:solidFill>
                  <a:srgbClr val="FFFF00"/>
                </a:solidFill>
                <a:latin typeface="Times New Roman" pitchFamily="18" charset="0"/>
                <a:cs typeface="Times New Roman" pitchFamily="18" charset="0"/>
              </a:rPr>
              <a:t>Biblical</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texts are unchanged from standard scholarly editions. </a:t>
            </a:r>
          </a:p>
          <a:p>
            <a:pPr lvl="1"/>
            <a:r>
              <a:rPr lang="en-US" sz="2400" dirty="0" smtClean="0">
                <a:solidFill>
                  <a:schemeClr val="bg1"/>
                </a:solidFill>
                <a:latin typeface="Times New Roman" pitchFamily="18" charset="0"/>
                <a:cs typeface="Times New Roman" pitchFamily="18" charset="0"/>
              </a:rPr>
              <a:t>Vocabulary (as explained above) and grammatical notes are added for material not covered yet in AGE by the time of the reading. </a:t>
            </a: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None/>
              <a:defRPr/>
            </a:pPr>
            <a:r>
              <a:rPr lang="en-US" i="1" dirty="0" smtClean="0">
                <a:solidFill>
                  <a:srgbClr val="FFFF00"/>
                </a:solidFill>
                <a:latin typeface="Times New Roman" pitchFamily="18" charset="0"/>
                <a:cs typeface="Times New Roman" pitchFamily="18" charset="0"/>
              </a:rPr>
              <a:t>Ancient Greek for Everyone</a:t>
            </a:r>
            <a:r>
              <a:rPr lang="en-US" dirty="0" smtClean="0">
                <a:solidFill>
                  <a:srgbClr val="FFFF00"/>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a:t>
            </a:r>
            <a:r>
              <a:rPr lang="en-US" dirty="0" smtClean="0">
                <a:solidFill>
                  <a:srgbClr val="FFFF00"/>
                </a:solidFill>
                <a:latin typeface="Times New Roman" pitchFamily="18" charset="0"/>
                <a:cs typeface="Times New Roman" pitchFamily="18" charset="0"/>
              </a:rPr>
              <a:t>AGE</a:t>
            </a:r>
            <a:r>
              <a:rPr lang="en-US" dirty="0" smtClean="0">
                <a:solidFill>
                  <a:schemeClr val="bg1"/>
                </a:solidFill>
                <a:latin typeface="Times New Roman" pitchFamily="18" charset="0"/>
                <a:cs typeface="Times New Roman" pitchFamily="18" charset="0"/>
              </a:rPr>
              <a:t>) </a:t>
            </a:r>
          </a:p>
          <a:p>
            <a:pPr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At this point, AGE includes units only for Classical and Biblical Greek. </a:t>
            </a:r>
          </a:p>
          <a:p>
            <a:pPr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In coming years, the plan is to add units for Homeric/Ionic Greek, post-Classical Greek, Medieval/Byzantine Greek and </a:t>
            </a:r>
            <a:r>
              <a:rPr lang="en-US" sz="2400" dirty="0" err="1" smtClean="0">
                <a:solidFill>
                  <a:schemeClr val="bg1"/>
                </a:solidFill>
                <a:latin typeface="Times New Roman" pitchFamily="18" charset="0"/>
                <a:cs typeface="Times New Roman" pitchFamily="18" charset="0"/>
              </a:rPr>
              <a:t>Katharevousa</a:t>
            </a:r>
            <a:r>
              <a:rPr lang="en-US" sz="2400" dirty="0" smtClean="0">
                <a:solidFill>
                  <a:schemeClr val="bg1"/>
                </a:solidFill>
                <a:latin typeface="Times New Roman" pitchFamily="18" charset="0"/>
                <a:cs typeface="Times New Roman" pitchFamily="18" charset="0"/>
              </a:rPr>
              <a:t>/Demotic </a:t>
            </a:r>
            <a:r>
              <a:rPr lang="en-US" sz="2400" dirty="0" smtClean="0">
                <a:solidFill>
                  <a:schemeClr val="bg1"/>
                </a:solidFill>
                <a:latin typeface="Times New Roman" pitchFamily="18" charset="0"/>
                <a:cs typeface="Times New Roman" pitchFamily="18" charset="0"/>
              </a:rPr>
              <a:t>Greek. </a:t>
            </a:r>
          </a:p>
          <a:p>
            <a:pPr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Even now, however, the lessons of AGE provide the core and gateway for these others eras of Greek! </a:t>
            </a:r>
          </a:p>
          <a:p>
            <a:pPr lvl="1" fontAlgn="auto">
              <a:spcAft>
                <a:spcPts val="0"/>
              </a:spcAft>
              <a:buFont typeface="Arial" pitchFamily="34" charset="0"/>
              <a:buChar char="–"/>
              <a:defRPr/>
            </a:pPr>
            <a:endParaRPr lang="en-US" sz="32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organization of AGE by Part of Speech</a:t>
            </a:r>
          </a:p>
          <a:p>
            <a:pPr lvl="1"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The units of AGE are organized by </a:t>
            </a:r>
            <a:r>
              <a:rPr lang="en-US" dirty="0" smtClean="0">
                <a:solidFill>
                  <a:srgbClr val="FFFF00"/>
                </a:solidFill>
                <a:latin typeface="Times New Roman" pitchFamily="18" charset="0"/>
                <a:cs typeface="Times New Roman" pitchFamily="18" charset="0"/>
              </a:rPr>
              <a:t>Part of Speech</a:t>
            </a:r>
            <a:r>
              <a:rPr lang="en-US" dirty="0" smtClean="0">
                <a:solidFill>
                  <a:schemeClr val="bg1"/>
                </a:solidFill>
                <a:latin typeface="Times New Roman" pitchFamily="18" charset="0"/>
                <a:cs typeface="Times New Roman" pitchFamily="18" charset="0"/>
              </a:rPr>
              <a:t>. </a:t>
            </a:r>
          </a:p>
          <a:p>
            <a:pPr lvl="1"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Greek has effectively the same parts of speech as English: </a:t>
            </a:r>
          </a:p>
          <a:p>
            <a:pPr lvl="2"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verbs, nouns, pronouns, adjectives, adverbs, conjunctions, prepositions, interjections  </a:t>
            </a:r>
            <a:endParaRPr lang="en-US" sz="2400"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organization of AGE by Part of Speech</a:t>
            </a:r>
          </a:p>
          <a:p>
            <a:pPr lvl="1"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The units of AGE are organized by </a:t>
            </a:r>
            <a:r>
              <a:rPr lang="en-US" dirty="0" smtClean="0">
                <a:solidFill>
                  <a:srgbClr val="FFFF00"/>
                </a:solidFill>
                <a:latin typeface="Times New Roman" pitchFamily="18" charset="0"/>
                <a:cs typeface="Times New Roman" pitchFamily="18" charset="0"/>
              </a:rPr>
              <a:t>Part of Speech</a:t>
            </a:r>
            <a:r>
              <a:rPr lang="en-US" dirty="0" smtClean="0">
                <a:solidFill>
                  <a:schemeClr val="bg1"/>
                </a:solidFill>
                <a:latin typeface="Times New Roman" pitchFamily="18" charset="0"/>
                <a:cs typeface="Times New Roman" pitchFamily="18" charset="0"/>
              </a:rPr>
              <a:t>. </a:t>
            </a:r>
          </a:p>
          <a:p>
            <a:pPr lvl="1"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Each unit consists of: </a:t>
            </a:r>
          </a:p>
          <a:p>
            <a:pPr lvl="2"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A survey of some feature of a Part of Speech </a:t>
            </a:r>
          </a:p>
          <a:p>
            <a:pPr lvl="2"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A vocabulary list of items pertaining to this feature </a:t>
            </a:r>
          </a:p>
          <a:p>
            <a:pPr lvl="2" fontAlgn="auto">
              <a:spcAft>
                <a:spcPts val="0"/>
              </a:spcAft>
              <a:buFont typeface="Arial" pitchFamily="34" charset="0"/>
              <a:buChar char="–"/>
              <a:defRPr/>
            </a:pPr>
            <a:r>
              <a:rPr lang="en-US" dirty="0" smtClean="0">
                <a:solidFill>
                  <a:schemeClr val="bg1"/>
                </a:solidFill>
                <a:latin typeface="Times New Roman" pitchFamily="18" charset="0"/>
                <a:cs typeface="Times New Roman" pitchFamily="18" charset="0"/>
              </a:rPr>
              <a:t>Reading passages which provide practice with this feature and review of the Greek you have already learned.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Font typeface="Arial" pitchFamily="34" charset="0"/>
              <a:buChar char="–"/>
              <a:defRPr/>
            </a:pPr>
            <a:r>
              <a:rPr lang="en-US" sz="2800" dirty="0" smtClean="0">
                <a:solidFill>
                  <a:schemeClr val="bg1"/>
                </a:solidFill>
                <a:latin typeface="Times New Roman" pitchFamily="18" charset="0"/>
                <a:cs typeface="Times New Roman" pitchFamily="18" charset="0"/>
              </a:rPr>
              <a:t>The organization of AGE by Part of Speech</a:t>
            </a:r>
          </a:p>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Each unit includes two vocabulary lists: a Classical Vocabulary list and a New Testament (NT) vocabulary list.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Both lists are geared to the topic of the unit. </a:t>
            </a:r>
          </a:p>
          <a:p>
            <a:pPr marL="457200" lvl="1" indent="0" fontAlgn="auto">
              <a:spcAft>
                <a:spcPts val="0"/>
              </a:spcAft>
              <a:buNone/>
              <a:defRPr/>
            </a:pPr>
            <a:endParaRPr lang="en-US" sz="2400"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Many words appear on both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The lists both consist of high-frequency Greek vocabulary, and since the most frequent words in Classical writings and the New Testament are often the same, the lists often overlap. Because of differences in time and topic, there are also some differences, of course. </a:t>
            </a:r>
          </a:p>
          <a:p>
            <a:pPr lvl="1" fontAlgn="auto">
              <a:spcAft>
                <a:spcPts val="0"/>
              </a:spcAft>
              <a:buFont typeface="Arial" pitchFamily="34" charset="0"/>
              <a:buChar char="–"/>
              <a:defRPr/>
            </a:pPr>
            <a:r>
              <a:rPr lang="en-US" sz="2400" dirty="0">
                <a:solidFill>
                  <a:schemeClr val="bg1"/>
                </a:solidFill>
                <a:latin typeface="Times New Roman" pitchFamily="18" charset="0"/>
                <a:cs typeface="Times New Roman" pitchFamily="18" charset="0"/>
              </a:rPr>
              <a:t>You are required to memorize vocabulary that is common to both lists.  Each unit includes a “Core” vocabulary list that compiles this vocabulary.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The Classical vocabulary list derives from the Core Vocabulary list of the Dickinson College Commentaries (DCC) series</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At this link, you can view the entire list and you can select various subsets of the list by type or meaning: </a:t>
            </a:r>
            <a:r>
              <a:rPr lang="en-US" sz="2400" dirty="0">
                <a:solidFill>
                  <a:schemeClr val="bg1"/>
                </a:solidFill>
                <a:latin typeface="Times New Roman" pitchFamily="18" charset="0"/>
                <a:cs typeface="Times New Roman" pitchFamily="18" charset="0"/>
                <a:hlinkClick r:id="rId3"/>
              </a:rPr>
              <a:t>http://</a:t>
            </a:r>
            <a:r>
              <a:rPr lang="en-US" sz="2400" dirty="0" smtClean="0">
                <a:solidFill>
                  <a:schemeClr val="bg1"/>
                </a:solidFill>
                <a:latin typeface="Times New Roman" pitchFamily="18" charset="0"/>
                <a:cs typeface="Times New Roman" pitchFamily="18" charset="0"/>
                <a:hlinkClick r:id="rId3"/>
              </a:rPr>
              <a:t>dcc.dickinson.edu/greek-core-list</a:t>
            </a:r>
            <a:r>
              <a:rPr lang="en-US" sz="2400" dirty="0" smtClean="0">
                <a:solidFill>
                  <a:schemeClr val="bg1"/>
                </a:solidFill>
                <a:latin typeface="Times New Roman" pitchFamily="18" charset="0"/>
                <a:cs typeface="Times New Roman" pitchFamily="18" charset="0"/>
              </a:rPr>
              <a:t> .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The DCC list consists of a little under 500 words.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The DCC list consists of a little under 500 words. These words make up an average of about 2/3 of Greek texts.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This is because, like most languages, Greek in practice repeats some words often and uses other words more rarely.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In English, for example, words like “the” “a” and “is” appear repeatedly, but a word like “</a:t>
            </a:r>
            <a:r>
              <a:rPr lang="en-US" sz="2400" dirty="0" err="1" smtClean="0">
                <a:solidFill>
                  <a:schemeClr val="bg1"/>
                </a:solidFill>
                <a:latin typeface="Times New Roman" pitchFamily="18" charset="0"/>
                <a:cs typeface="Times New Roman" pitchFamily="18" charset="0"/>
              </a:rPr>
              <a:t>paraclausithyron</a:t>
            </a:r>
            <a:r>
              <a:rPr lang="en-US" sz="2400" dirty="0" smtClean="0">
                <a:solidFill>
                  <a:schemeClr val="bg1"/>
                </a:solidFill>
                <a:latin typeface="Times New Roman" pitchFamily="18" charset="0"/>
                <a:cs typeface="Times New Roman" pitchFamily="18" charset="0"/>
              </a:rPr>
              <a:t>,” sadly, is used very rarely.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Ancient Greek for Everyone</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defRPr/>
            </a:pPr>
            <a:r>
              <a:rPr lang="en-US" sz="2800" dirty="0" smtClean="0">
                <a:solidFill>
                  <a:srgbClr val="FFFF00"/>
                </a:solidFill>
                <a:latin typeface="Times New Roman" pitchFamily="18" charset="0"/>
                <a:cs typeface="Times New Roman" pitchFamily="18" charset="0"/>
              </a:rPr>
              <a:t>The method and purpose of the vocabulary lists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Scholars have studied word frequency in English and learned that adult English speakers typically carry about 10,000 to 15,000 vocabulary items. They do not use them all equally, however.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In fact, about 100 words make up nearly half of speaking and writing in English. </a:t>
            </a:r>
          </a:p>
          <a:p>
            <a:pPr lvl="1" fontAlgn="auto">
              <a:spcAft>
                <a:spcPts val="0"/>
              </a:spcAft>
              <a:buFont typeface="Arial" pitchFamily="34" charset="0"/>
              <a:buChar char="–"/>
              <a:defRPr/>
            </a:pPr>
            <a:r>
              <a:rPr lang="en-US" sz="2400" dirty="0" smtClean="0">
                <a:solidFill>
                  <a:schemeClr val="bg1"/>
                </a:solidFill>
                <a:latin typeface="Times New Roman" pitchFamily="18" charset="0"/>
                <a:cs typeface="Times New Roman" pitchFamily="18" charset="0"/>
              </a:rPr>
              <a:t>Furthermore, about 2,400 words make up 80%. After that, vocabulary becomes more specialized and less frequent.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901</TotalTime>
  <Words>1622</Words>
  <Application>Microsoft Office PowerPoint</Application>
  <PresentationFormat>On-screen Show (4:3)</PresentationFormat>
  <Paragraphs>135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Ancient Greek for Everyone: A New Digital Resource for Beginning Greek </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lpstr>Ancient Greek for Everyone</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128</cp:revision>
  <dcterms:created xsi:type="dcterms:W3CDTF">2012-08-17T18:41:45Z</dcterms:created>
  <dcterms:modified xsi:type="dcterms:W3CDTF">2015-06-18T18:18:43Z</dcterms:modified>
</cp:coreProperties>
</file>